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9"/>
  </p:notesMasterIdLst>
  <p:sldIdLst>
    <p:sldId id="256" r:id="rId2"/>
    <p:sldId id="261" r:id="rId3"/>
    <p:sldId id="262" r:id="rId4"/>
    <p:sldId id="303" r:id="rId5"/>
    <p:sldId id="298" r:id="rId6"/>
    <p:sldId id="263" r:id="rId7"/>
    <p:sldId id="296" r:id="rId8"/>
    <p:sldId id="257" r:id="rId9"/>
    <p:sldId id="259" r:id="rId10"/>
    <p:sldId id="299" r:id="rId11"/>
    <p:sldId id="265" r:id="rId12"/>
    <p:sldId id="326" r:id="rId13"/>
    <p:sldId id="302" r:id="rId14"/>
    <p:sldId id="267" r:id="rId15"/>
    <p:sldId id="268" r:id="rId16"/>
    <p:sldId id="304" r:id="rId17"/>
    <p:sldId id="315" r:id="rId18"/>
    <p:sldId id="305" r:id="rId19"/>
    <p:sldId id="306" r:id="rId20"/>
    <p:sldId id="317" r:id="rId21"/>
    <p:sldId id="322" r:id="rId22"/>
    <p:sldId id="325" r:id="rId23"/>
    <p:sldId id="313" r:id="rId24"/>
    <p:sldId id="314" r:id="rId25"/>
    <p:sldId id="316" r:id="rId26"/>
    <p:sldId id="323" r:id="rId27"/>
    <p:sldId id="269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-1474" y="-9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5895" cy="7589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D94786-5099-4014-AB82-2F936D9B30F2}" type="datetimeFigureOut">
              <a:rPr lang="en-US" smtClean="0"/>
              <a:pPr/>
              <a:t>19/12/2022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C62953-1A3A-458A-A5B3-38E5F08B63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04185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AF7B1D1-8B19-4CC0-9930-FB12AD3404DD}" type="slidenum">
              <a:rPr lang="en-US" altLang="ko-KR"/>
              <a:pPr/>
              <a:t>16</a:t>
            </a:fld>
            <a:endParaRPr lang="en-US" altLang="ko-KR"/>
          </a:p>
        </p:txBody>
      </p:sp>
      <p:sp>
        <p:nvSpPr>
          <p:cNvPr id="1201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1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88224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F15980-83C8-457B-9AD8-82A36BE0474B}" type="slidenum">
              <a:rPr lang="en-US" altLang="ko-KR"/>
              <a:pPr/>
              <a:t>18</a:t>
            </a:fld>
            <a:endParaRPr lang="en-US" altLang="ko-KR"/>
          </a:p>
        </p:txBody>
      </p:sp>
      <p:sp>
        <p:nvSpPr>
          <p:cNvPr id="1202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2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11946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68BB481-AF7A-4026-8CC4-B7B1E630F145}" type="slidenum">
              <a:rPr lang="en-US" altLang="ko-KR"/>
              <a:pPr/>
              <a:t>19</a:t>
            </a:fld>
            <a:endParaRPr lang="en-US" altLang="ko-KR"/>
          </a:p>
        </p:txBody>
      </p:sp>
      <p:sp>
        <p:nvSpPr>
          <p:cNvPr id="1203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3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96826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7A6F4EC-94D8-498A-9125-8984957D3987}" type="slidenum">
              <a:rPr lang="en-US" altLang="ko-KR"/>
              <a:pPr/>
              <a:t>20</a:t>
            </a:fld>
            <a:endParaRPr lang="en-US" altLang="ko-KR"/>
          </a:p>
        </p:txBody>
      </p:sp>
      <p:sp>
        <p:nvSpPr>
          <p:cNvPr id="1204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4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1283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9E14B65-1FD3-4C3E-BE7C-66614335D43B}" type="slidenum">
              <a:rPr lang="en-US" altLang="ko-KR"/>
              <a:pPr/>
              <a:t>21</a:t>
            </a:fld>
            <a:endParaRPr lang="en-US" altLang="ko-KR"/>
          </a:p>
        </p:txBody>
      </p:sp>
      <p:sp>
        <p:nvSpPr>
          <p:cNvPr id="1207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7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0677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DF5AA51-FC3F-40A5-A2FF-DF06D6121CDF}" type="slidenum">
              <a:rPr lang="en-US" altLang="ko-KR"/>
              <a:pPr/>
              <a:t>23</a:t>
            </a:fld>
            <a:endParaRPr lang="en-US" altLang="ko-KR"/>
          </a:p>
        </p:txBody>
      </p:sp>
      <p:sp>
        <p:nvSpPr>
          <p:cNvPr id="1211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11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93244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72682E5-08C6-4C4E-BF8A-CCDAD0FA3B7F}" type="slidenum">
              <a:rPr lang="en-US" altLang="ko-KR"/>
              <a:pPr/>
              <a:t>24</a:t>
            </a:fld>
            <a:endParaRPr lang="en-US" altLang="ko-KR"/>
          </a:p>
        </p:txBody>
      </p:sp>
      <p:sp>
        <p:nvSpPr>
          <p:cNvPr id="1212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12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18392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8602D-58EB-4929-8BB2-BEA914312286}" type="datetime2">
              <a:rPr lang="en-US" smtClean="0"/>
              <a:pPr/>
              <a:t>Monday, December 19, 2022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Azhar, KUET.</a:t>
            </a:r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4C12D317-D2FA-4BE5-A2D6-C9AE686AFDB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2EF53-9308-42BE-8A46-3A29E53A11FE}" type="datetime2">
              <a:rPr lang="en-US" smtClean="0"/>
              <a:pPr/>
              <a:t>Monday, December 19, 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Azhar, KUET.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4C12D317-D2FA-4BE5-A2D6-C9AE686AFDB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Azhar, KUET.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49992-CC63-4ADA-97DD-7A787084FAFC}" type="datetime2">
              <a:rPr lang="en-US" smtClean="0"/>
              <a:pPr/>
              <a:t>Monday, December 19, 2022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4C12D317-D2FA-4BE5-A2D6-C9AE686AFDB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18E3883B-B22C-4182-8416-28E87CE848F8}" type="datetime2">
              <a:rPr lang="en-US" smtClean="0"/>
              <a:pPr/>
              <a:t>Monday, December 19, 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Azhar, KUET.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2D317-D2FA-4BE5-A2D6-C9AE686AFDB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BB50D-146E-4303-B753-061AFF2B9566}" type="datetime2">
              <a:rPr lang="en-US" smtClean="0"/>
              <a:pPr/>
              <a:t>Monday, December 19, 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r>
              <a:rPr lang="en-US" smtClean="0"/>
              <a:t>Dr. Azhar, KUET.</a:t>
            </a:r>
            <a:endParaRPr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4C12D317-D2FA-4BE5-A2D6-C9AE686AFDB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0936E-79C4-46AE-83F1-613B8167DD26}" type="datetime2">
              <a:rPr lang="en-US" smtClean="0"/>
              <a:pPr/>
              <a:t>Monday, December 19, 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Azhar, KUET.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4C12D317-D2FA-4BE5-A2D6-C9AE686AFD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D9966-53B5-4B18-A89E-4622F300E2C9}" type="datetime2">
              <a:rPr lang="en-US" smtClean="0"/>
              <a:pPr/>
              <a:t>Monday, December 19, 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Azhar, KUET.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C12D317-D2FA-4BE5-A2D6-C9AE686AFD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4C12D317-D2FA-4BE5-A2D6-C9AE686AFDB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7E6E1-7466-4910-B88C-E1CB53E27A72}" type="datetime2">
              <a:rPr lang="en-US" smtClean="0"/>
              <a:pPr/>
              <a:t>Monday, December 19, 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r>
              <a:rPr lang="en-US" smtClean="0"/>
              <a:t>Dr. Azhar, KUET.</a:t>
            </a:r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4C12D317-D2FA-4BE5-A2D6-C9AE686AFDB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4D41C91F-1D89-4C78-96F8-AAA17A85B89A}" type="datetime2">
              <a:rPr lang="en-US" smtClean="0"/>
              <a:pPr/>
              <a:t>Monday, December 19, 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r>
              <a:rPr lang="en-US" smtClean="0"/>
              <a:t>Dr. Azhar, KUET.</a:t>
            </a: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E3DF0B-BA59-4536-89A4-AA0072D95A26}" type="datetime2">
              <a:rPr lang="en-US" smtClean="0"/>
              <a:pPr/>
              <a:t>Monday, December 19, 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Azhar, KUET.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2D317-D2FA-4BE5-A2D6-C9AE686AFD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4C12D317-D2FA-4BE5-A2D6-C9AE686AFDB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D13A3-739A-43AC-99AA-E466BDD9C217}" type="datetime2">
              <a:rPr lang="en-US" smtClean="0"/>
              <a:pPr/>
              <a:t>Monday, December 19, 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Azhar, KUET.</a:t>
            </a:r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342CE75B-1C92-496A-92C1-BF5897AB253A}" type="datetime2">
              <a:rPr lang="en-US" smtClean="0"/>
              <a:pPr/>
              <a:t>Monday, December 19, 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Dr. Azhar, KUET.</a:t>
            </a:r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4C12D317-D2FA-4BE5-A2D6-C9AE686AFDB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/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wmf"/><Relationship Id="rId7" Type="http://schemas.openxmlformats.org/officeDocument/2006/relationships/image" Target="../media/image11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wmf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wmf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00175" y="3319463"/>
            <a:ext cx="6400800" cy="1752600"/>
          </a:xfrm>
        </p:spPr>
        <p:txBody>
          <a:bodyPr/>
          <a:lstStyle/>
          <a:p>
            <a:r>
              <a:rPr lang="en-US" dirty="0" smtClean="0"/>
              <a:t>Dr. K. M. </a:t>
            </a:r>
            <a:r>
              <a:rPr lang="en-US" dirty="0" err="1" smtClean="0"/>
              <a:t>Azharul</a:t>
            </a:r>
            <a:r>
              <a:rPr lang="en-US" dirty="0" smtClean="0"/>
              <a:t> </a:t>
            </a:r>
            <a:r>
              <a:rPr lang="en-US" dirty="0" err="1" smtClean="0"/>
              <a:t>Hasan</a:t>
            </a:r>
            <a:endParaRPr lang="en-US" dirty="0" smtClean="0"/>
          </a:p>
          <a:p>
            <a:r>
              <a:rPr lang="en-US" dirty="0" smtClean="0"/>
              <a:t>Dept. of CSE, KUET.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FB8FA-776E-498B-8DB5-095242843313}" type="datetime2">
              <a:rPr lang="en-US" smtClean="0"/>
              <a:pPr/>
              <a:t>Monday, December 19, 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Azhar, KUET.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2D317-D2FA-4BE5-A2D6-C9AE686AFDB2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400" dirty="0" smtClean="0"/>
              <a:t>Runtime Environments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Issues for source languages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AAB5D-90A8-40FA-BDDA-7FA11D97269E}" type="datetime2">
              <a:rPr lang="en-US" smtClean="0"/>
              <a:pPr/>
              <a:t>Monday, December 19, 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Dr. </a:t>
            </a:r>
            <a:r>
              <a:rPr lang="en-US" dirty="0" err="1" smtClean="0"/>
              <a:t>Azhar</a:t>
            </a:r>
            <a:r>
              <a:rPr lang="en-US" dirty="0" smtClean="0"/>
              <a:t>, KUET.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2D317-D2FA-4BE5-A2D6-C9AE686AFDB2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457200" indent="-457200">
              <a:spcBef>
                <a:spcPct val="50000"/>
              </a:spcBef>
              <a:buFontTx/>
              <a:buAutoNum type="arabicPeriod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A program is made up of procedures.</a:t>
            </a:r>
          </a:p>
          <a:p>
            <a:pPr marL="457200" indent="-457200">
              <a:spcBef>
                <a:spcPct val="50000"/>
              </a:spcBef>
              <a:buFontTx/>
              <a:buAutoNum type="arabicPeriod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There are differences between the 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source text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of a procedure and its 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activation at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run time. </a:t>
            </a:r>
          </a:p>
          <a:p>
            <a:pPr marL="457200" indent="-457200">
              <a:spcBef>
                <a:spcPct val="50000"/>
              </a:spcBef>
              <a:buFontTx/>
              <a:buAutoNum type="arabicPeriod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A procedure definition is a declaration that associates an identifier with a statement.</a:t>
            </a:r>
          </a:p>
          <a:p>
            <a:pPr marL="1371600" lvl="2" indent="-457200">
              <a:spcBef>
                <a:spcPct val="50000"/>
              </a:spcBef>
              <a:buFontTx/>
              <a:buChar char="•"/>
            </a:pPr>
            <a:r>
              <a:rPr lang="en-US" sz="2800" dirty="0" smtClean="0">
                <a:solidFill>
                  <a:srgbClr val="79017F"/>
                </a:solidFill>
                <a:latin typeface="Times New Roman" pitchFamily="18" charset="0"/>
                <a:cs typeface="Times New Roman" pitchFamily="18" charset="0"/>
              </a:rPr>
              <a:t>Identifier is a procedure name</a:t>
            </a:r>
          </a:p>
          <a:p>
            <a:pPr marL="1371600" lvl="2" indent="-457200">
              <a:spcBef>
                <a:spcPct val="50000"/>
              </a:spcBef>
              <a:buFontTx/>
              <a:buChar char="•"/>
            </a:pPr>
            <a:r>
              <a:rPr lang="en-US" sz="2800" dirty="0" smtClean="0">
                <a:solidFill>
                  <a:srgbClr val="79017F"/>
                </a:solidFill>
                <a:latin typeface="Times New Roman" pitchFamily="18" charset="0"/>
                <a:cs typeface="Times New Roman" pitchFamily="18" charset="0"/>
              </a:rPr>
              <a:t>The statement is the procedure body</a:t>
            </a:r>
          </a:p>
          <a:p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Activation Trees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6BE29-6871-452D-B6C7-4ACAE6C06C1F}" type="datetime2">
              <a:rPr lang="en-US" smtClean="0"/>
              <a:pPr/>
              <a:t>Monday, December 19, 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Azhar, KUET.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2D317-D2FA-4BE5-A2D6-C9AE686AFDB2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Flow of control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2400" dirty="0" smtClean="0"/>
              <a:t>among procedures during execution of a </a:t>
            </a:r>
            <a:r>
              <a:rPr lang="en-US" sz="2400" dirty="0" smtClean="0"/>
              <a:t>program</a:t>
            </a:r>
          </a:p>
          <a:p>
            <a:pPr lvl="1"/>
            <a:r>
              <a:rPr lang="en-US" sz="2000" dirty="0" smtClean="0">
                <a:solidFill>
                  <a:schemeClr val="tx1"/>
                </a:solidFill>
              </a:rPr>
              <a:t>Control flows sequentially</a:t>
            </a:r>
          </a:p>
          <a:p>
            <a:pPr lvl="1"/>
            <a:r>
              <a:rPr lang="en-US" sz="2000" dirty="0" smtClean="0">
                <a:solidFill>
                  <a:schemeClr val="tx1"/>
                </a:solidFill>
              </a:rPr>
              <a:t>Each </a:t>
            </a:r>
            <a:r>
              <a:rPr lang="en-US" sz="2000" dirty="0" smtClean="0">
                <a:solidFill>
                  <a:schemeClr val="tx1"/>
                </a:solidFill>
              </a:rPr>
              <a:t>execution of a procedure </a:t>
            </a:r>
            <a:r>
              <a:rPr lang="en-US" sz="2000" b="1" dirty="0" smtClean="0">
                <a:solidFill>
                  <a:schemeClr val="tx1"/>
                </a:solidFill>
              </a:rPr>
              <a:t>starts</a:t>
            </a:r>
            <a:r>
              <a:rPr lang="en-US" sz="2000" dirty="0" smtClean="0">
                <a:solidFill>
                  <a:schemeClr val="tx1"/>
                </a:solidFill>
              </a:rPr>
              <a:t> at the beginning of the </a:t>
            </a:r>
            <a:r>
              <a:rPr lang="en-US" sz="2000" b="1" dirty="0" smtClean="0">
                <a:solidFill>
                  <a:schemeClr val="tx1"/>
                </a:solidFill>
              </a:rPr>
              <a:t>procedure body</a:t>
            </a:r>
            <a:r>
              <a:rPr lang="en-US" sz="2000" dirty="0" smtClean="0">
                <a:solidFill>
                  <a:schemeClr val="tx1"/>
                </a:solidFill>
              </a:rPr>
              <a:t> and eventually </a:t>
            </a:r>
            <a:r>
              <a:rPr lang="en-US" sz="2000" b="1" dirty="0" smtClean="0">
                <a:solidFill>
                  <a:schemeClr val="tx1"/>
                </a:solidFill>
              </a:rPr>
              <a:t>returns</a:t>
            </a:r>
            <a:r>
              <a:rPr lang="en-US" sz="2000" dirty="0" smtClean="0">
                <a:solidFill>
                  <a:schemeClr val="tx1"/>
                </a:solidFill>
              </a:rPr>
              <a:t> to the point </a:t>
            </a:r>
            <a:r>
              <a:rPr lang="en-US" sz="2000" b="1" dirty="0" smtClean="0">
                <a:solidFill>
                  <a:schemeClr val="tx1"/>
                </a:solidFill>
              </a:rPr>
              <a:t>immediately following</a:t>
            </a:r>
            <a:r>
              <a:rPr lang="en-US" sz="2000" dirty="0" smtClean="0">
                <a:solidFill>
                  <a:schemeClr val="tx1"/>
                </a:solidFill>
              </a:rPr>
              <a:t> the place where the procedure was called.</a:t>
            </a:r>
            <a:endParaRPr lang="en-US" sz="2000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Activation Trees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2EF53-9308-42BE-8A46-3A29E53A11FE}" type="datetime2">
              <a:rPr lang="en-US" smtClean="0"/>
              <a:pPr/>
              <a:t>Monday, December 19, 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Azhar, KUET.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2D317-D2FA-4BE5-A2D6-C9AE686AFDB2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2800" dirty="0" smtClean="0"/>
              <a:t>Each execution of a procedure body is referred to as </a:t>
            </a:r>
            <a:r>
              <a:rPr lang="en-US" sz="2800" b="1" dirty="0" smtClean="0">
                <a:solidFill>
                  <a:srgbClr val="008000"/>
                </a:solidFill>
              </a:rPr>
              <a:t>an activation</a:t>
            </a:r>
            <a:r>
              <a:rPr lang="en-US" sz="2800" dirty="0" smtClean="0"/>
              <a:t> of the procedure.</a:t>
            </a:r>
          </a:p>
          <a:p>
            <a:pPr>
              <a:buNone/>
            </a:pPr>
            <a:endParaRPr lang="en-US" sz="2800" dirty="0" smtClean="0"/>
          </a:p>
          <a:p>
            <a:r>
              <a:rPr lang="en-US" sz="2800" dirty="0" smtClean="0"/>
              <a:t>Lifetime of an activation of a procedure </a:t>
            </a:r>
            <a:r>
              <a:rPr lang="en-US" sz="2800" b="1" i="1" dirty="0" smtClean="0"/>
              <a:t>P</a:t>
            </a:r>
            <a:r>
              <a:rPr lang="en-US" sz="2800" dirty="0" smtClean="0"/>
              <a:t> is the sequence of steps between the first and last steps in the execution of the procedure body</a:t>
            </a:r>
          </a:p>
          <a:p>
            <a:pPr lvl="1"/>
            <a:r>
              <a:rPr lang="en-US" sz="2300" dirty="0" smtClean="0"/>
              <a:t>including time spent executing procedures called by </a:t>
            </a:r>
            <a:r>
              <a:rPr lang="en-US" sz="2300" b="1" i="1" dirty="0" smtClean="0"/>
              <a:t>P</a:t>
            </a:r>
            <a:r>
              <a:rPr lang="en-US" sz="2300" dirty="0" smtClean="0"/>
              <a:t>, the procedures called by them and so on.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Activation Trees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A6375-561A-4831-82CA-A9BEA677531A}" type="datetime2">
              <a:rPr lang="en-US" smtClean="0"/>
              <a:pPr/>
              <a:t>Monday, December 19, 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Azhar, KUET.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2D317-D2FA-4BE5-A2D6-C9AE686AFDB2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2800" i="1" dirty="0" smtClean="0"/>
              <a:t>If a and b are procedure  activations, then there life times are either non-overlapping or are nested.</a:t>
            </a:r>
          </a:p>
          <a:p>
            <a:endParaRPr lang="en-US" sz="2800" dirty="0" smtClean="0"/>
          </a:p>
          <a:p>
            <a:r>
              <a:rPr lang="en-US" sz="2800" dirty="0" smtClean="0">
                <a:solidFill>
                  <a:srgbClr val="FF0000"/>
                </a:solidFill>
              </a:rPr>
              <a:t>A procedure is nested </a:t>
            </a:r>
            <a:r>
              <a:rPr lang="en-US" sz="2800" dirty="0" smtClean="0"/>
              <a:t>if a new activation can begin before an earlier activation of the same procedure has ended.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Activation Trees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6A78E-D16D-4F52-AF42-5CD24761A30E}" type="datetime2">
              <a:rPr lang="en-US" smtClean="0"/>
              <a:pPr/>
              <a:t>Monday, December 19, 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Azhar, KUET.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2D317-D2FA-4BE5-A2D6-C9AE686AFDB2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We can use activation tree to illustrate the way </a:t>
            </a:r>
            <a:r>
              <a:rPr lang="en-US" sz="2800" dirty="0" smtClean="0">
                <a:solidFill>
                  <a:srgbClr val="FF0000"/>
                </a:solidFill>
              </a:rPr>
              <a:t>control enters and leaves </a:t>
            </a:r>
            <a:r>
              <a:rPr lang="en-US" sz="2800" dirty="0" smtClean="0"/>
              <a:t>activations.</a:t>
            </a:r>
          </a:p>
          <a:p>
            <a:r>
              <a:rPr lang="en-US" sz="2800" dirty="0" smtClean="0"/>
              <a:t>In an activation tree</a:t>
            </a:r>
          </a:p>
          <a:p>
            <a:pPr lvl="1"/>
            <a:r>
              <a:rPr lang="en-US" sz="2400" dirty="0" smtClean="0"/>
              <a:t>Each node represents an activation of a procedure</a:t>
            </a:r>
          </a:p>
          <a:p>
            <a:pPr lvl="1"/>
            <a:r>
              <a:rPr lang="en-US" sz="2400" dirty="0" smtClean="0"/>
              <a:t>The root represents the activation of the main program</a:t>
            </a:r>
          </a:p>
          <a:p>
            <a:pPr lvl="1"/>
            <a:r>
              <a:rPr lang="en-US" sz="2400" dirty="0" smtClean="0"/>
              <a:t>The node </a:t>
            </a:r>
            <a:r>
              <a:rPr lang="en-US" sz="2400" b="1" dirty="0" smtClean="0">
                <a:solidFill>
                  <a:srgbClr val="FF0000"/>
                </a:solidFill>
              </a:rPr>
              <a:t>a</a:t>
            </a:r>
            <a:r>
              <a:rPr lang="en-US" sz="2400" dirty="0" smtClean="0"/>
              <a:t> is the parent of the node </a:t>
            </a:r>
            <a:r>
              <a:rPr lang="en-US" sz="2400" b="1" dirty="0" smtClean="0">
                <a:solidFill>
                  <a:srgbClr val="FF0000"/>
                </a:solidFill>
              </a:rPr>
              <a:t>b</a:t>
            </a:r>
            <a:r>
              <a:rPr lang="en-US" sz="2400" dirty="0" smtClean="0"/>
              <a:t> </a:t>
            </a:r>
            <a:r>
              <a:rPr lang="en-US" sz="2400" dirty="0" err="1" smtClean="0"/>
              <a:t>iff</a:t>
            </a:r>
            <a:r>
              <a:rPr lang="en-US" sz="2400" dirty="0" smtClean="0"/>
              <a:t> control flows from the activation </a:t>
            </a:r>
            <a:r>
              <a:rPr lang="en-US" sz="2400" b="1" dirty="0" smtClean="0">
                <a:solidFill>
                  <a:srgbClr val="FF0000"/>
                </a:solidFill>
              </a:rPr>
              <a:t>a</a:t>
            </a:r>
            <a:r>
              <a:rPr lang="en-US" sz="2400" dirty="0" smtClean="0"/>
              <a:t> to </a:t>
            </a:r>
            <a:r>
              <a:rPr lang="en-US" sz="2400" b="1" dirty="0" smtClean="0">
                <a:solidFill>
                  <a:srgbClr val="FF0000"/>
                </a:solidFill>
              </a:rPr>
              <a:t>b</a:t>
            </a:r>
            <a:r>
              <a:rPr lang="en-US" sz="2400" dirty="0" smtClean="0"/>
              <a:t>, and</a:t>
            </a:r>
          </a:p>
          <a:p>
            <a:pPr lvl="1"/>
            <a:r>
              <a:rPr lang="en-US" sz="2400" dirty="0" smtClean="0"/>
              <a:t>The node </a:t>
            </a:r>
            <a:r>
              <a:rPr lang="en-US" sz="2400" b="1" dirty="0" smtClean="0">
                <a:solidFill>
                  <a:srgbClr val="FF0000"/>
                </a:solidFill>
              </a:rPr>
              <a:t>a</a:t>
            </a:r>
            <a:r>
              <a:rPr lang="en-US" sz="2400" dirty="0" smtClean="0"/>
              <a:t> is left of the node </a:t>
            </a:r>
            <a:r>
              <a:rPr lang="en-US" sz="2400" b="1" dirty="0" smtClean="0">
                <a:solidFill>
                  <a:srgbClr val="FF0000"/>
                </a:solidFill>
              </a:rPr>
              <a:t>b</a:t>
            </a:r>
            <a:r>
              <a:rPr lang="en-US" sz="2400" dirty="0" smtClean="0"/>
              <a:t> </a:t>
            </a:r>
            <a:r>
              <a:rPr lang="en-US" sz="2400" dirty="0" err="1" smtClean="0"/>
              <a:t>iff</a:t>
            </a:r>
            <a:r>
              <a:rPr lang="en-US" sz="2400" dirty="0" smtClean="0"/>
              <a:t> the lifetime of </a:t>
            </a:r>
            <a:r>
              <a:rPr lang="en-US" sz="2400" b="1" dirty="0" smtClean="0">
                <a:solidFill>
                  <a:srgbClr val="FF0000"/>
                </a:solidFill>
              </a:rPr>
              <a:t>a</a:t>
            </a:r>
            <a:r>
              <a:rPr lang="en-US" sz="2400" dirty="0" smtClean="0"/>
              <a:t> occurs before the lifetime of </a:t>
            </a:r>
            <a:r>
              <a:rPr lang="en-US" sz="2400" b="1" dirty="0" smtClean="0">
                <a:solidFill>
                  <a:srgbClr val="FF0000"/>
                </a:solidFill>
              </a:rPr>
              <a:t>b</a:t>
            </a:r>
            <a:r>
              <a:rPr lang="en-US" sz="2400" dirty="0" smtClean="0"/>
              <a:t>.</a:t>
            </a:r>
          </a:p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Activation Trees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3D468-0FA4-4B18-9322-71DADCE3E8FC}" type="datetime2">
              <a:rPr lang="en-US" smtClean="0"/>
              <a:pPr/>
              <a:t>Monday, December 19, 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Azhar, KUET.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2D317-D2FA-4BE5-A2D6-C9AE686AFDB2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0025" y="1971676"/>
            <a:ext cx="6437658" cy="405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9" name="Group 4"/>
          <p:cNvGrpSpPr>
            <a:grpSpLocks/>
          </p:cNvGrpSpPr>
          <p:nvPr/>
        </p:nvGrpSpPr>
        <p:grpSpPr bwMode="auto">
          <a:xfrm>
            <a:off x="7210425" y="2586037"/>
            <a:ext cx="1251029" cy="3178175"/>
            <a:chOff x="864" y="2680"/>
            <a:chExt cx="942" cy="1504"/>
          </a:xfrm>
        </p:grpSpPr>
        <p:sp>
          <p:nvSpPr>
            <p:cNvPr id="20" name="Text Box 5"/>
            <p:cNvSpPr txBox="1">
              <a:spLocks noChangeArrowheads="1"/>
            </p:cNvSpPr>
            <p:nvPr/>
          </p:nvSpPr>
          <p:spPr bwMode="auto">
            <a:xfrm>
              <a:off x="1056" y="2680"/>
              <a:ext cx="673" cy="25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000" dirty="0">
                  <a:solidFill>
                    <a:srgbClr val="79017F"/>
                  </a:solidFill>
                  <a:latin typeface="Rondalo" pitchFamily="2" charset="0"/>
                </a:rPr>
                <a:t>main()</a:t>
              </a:r>
            </a:p>
          </p:txBody>
        </p:sp>
        <p:sp>
          <p:nvSpPr>
            <p:cNvPr id="21" name="Text Box 6"/>
            <p:cNvSpPr txBox="1">
              <a:spLocks noChangeArrowheads="1"/>
            </p:cNvSpPr>
            <p:nvPr/>
          </p:nvSpPr>
          <p:spPr bwMode="auto">
            <a:xfrm>
              <a:off x="864" y="3112"/>
              <a:ext cx="942" cy="25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000" dirty="0" err="1">
                  <a:solidFill>
                    <a:srgbClr val="79017F"/>
                  </a:solidFill>
                  <a:latin typeface="Rondalo" pitchFamily="2" charset="0"/>
                </a:rPr>
                <a:t>gcd</a:t>
              </a:r>
              <a:r>
                <a:rPr lang="en-US" sz="2000" dirty="0">
                  <a:solidFill>
                    <a:srgbClr val="79017F"/>
                  </a:solidFill>
                  <a:latin typeface="Rondalo" pitchFamily="2" charset="0"/>
                </a:rPr>
                <a:t>(15,10)</a:t>
              </a:r>
            </a:p>
          </p:txBody>
        </p:sp>
        <p:sp>
          <p:nvSpPr>
            <p:cNvPr id="22" name="Text Box 7"/>
            <p:cNvSpPr txBox="1">
              <a:spLocks noChangeArrowheads="1"/>
            </p:cNvSpPr>
            <p:nvPr/>
          </p:nvSpPr>
          <p:spPr bwMode="auto">
            <a:xfrm>
              <a:off x="912" y="3496"/>
              <a:ext cx="892" cy="25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000">
                  <a:solidFill>
                    <a:srgbClr val="79017F"/>
                  </a:solidFill>
                  <a:latin typeface="Rondalo" pitchFamily="2" charset="0"/>
                </a:rPr>
                <a:t>gcd(10,5)</a:t>
              </a:r>
            </a:p>
          </p:txBody>
        </p:sp>
        <p:sp>
          <p:nvSpPr>
            <p:cNvPr id="23" name="Text Box 8"/>
            <p:cNvSpPr txBox="1">
              <a:spLocks noChangeArrowheads="1"/>
            </p:cNvSpPr>
            <p:nvPr/>
          </p:nvSpPr>
          <p:spPr bwMode="auto">
            <a:xfrm>
              <a:off x="960" y="3928"/>
              <a:ext cx="841" cy="25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000">
                  <a:solidFill>
                    <a:srgbClr val="79017F"/>
                  </a:solidFill>
                  <a:latin typeface="Rondalo" pitchFamily="2" charset="0"/>
                </a:rPr>
                <a:t>gcd(5,0)</a:t>
              </a:r>
            </a:p>
          </p:txBody>
        </p:sp>
        <p:sp>
          <p:nvSpPr>
            <p:cNvPr id="24" name="Line 9"/>
            <p:cNvSpPr>
              <a:spLocks noChangeShapeType="1"/>
            </p:cNvSpPr>
            <p:nvPr/>
          </p:nvSpPr>
          <p:spPr bwMode="auto">
            <a:xfrm>
              <a:off x="1344" y="2928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Line 10"/>
            <p:cNvSpPr>
              <a:spLocks noChangeShapeType="1"/>
            </p:cNvSpPr>
            <p:nvPr/>
          </p:nvSpPr>
          <p:spPr bwMode="auto">
            <a:xfrm>
              <a:off x="1344" y="3360"/>
              <a:ext cx="0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Line 11"/>
            <p:cNvSpPr>
              <a:spLocks noChangeShapeType="1"/>
            </p:cNvSpPr>
            <p:nvPr/>
          </p:nvSpPr>
          <p:spPr bwMode="auto">
            <a:xfrm>
              <a:off x="1344" y="3744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Activation Trees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EFE4A-5168-46AF-A15B-C138CAFFF2D2}" type="datetime2">
              <a:rPr lang="en-US" smtClean="0"/>
              <a:pPr/>
              <a:t>Monday, December 19, 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Azhar, KUET.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2D317-D2FA-4BE5-A2D6-C9AE686AFDB2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25088" y="943851"/>
            <a:ext cx="5056188" cy="5257800"/>
          </a:xfrm>
          <a:prstGeom prst="rect">
            <a:avLst/>
          </a:prstGeom>
          <a:noFill/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92694" y="3036352"/>
            <a:ext cx="5365996" cy="2011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3685735" y="5824031"/>
            <a:ext cx="54301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Only the first word of the procedure name is used.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allAtOnce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Control Stacks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AE6E2-0A39-4FB6-92B7-06EA562A09F0}" type="datetime2">
              <a:rPr lang="en-US" smtClean="0"/>
              <a:pPr/>
              <a:t>Monday, December 19, 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Azhar, KUET.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2D317-D2FA-4BE5-A2D6-C9AE686AFDB2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87506" y="1389838"/>
            <a:ext cx="8558213" cy="326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400" dirty="0" smtClean="0"/>
              <a:t> The flow of control in a program corresponds to a </a:t>
            </a:r>
            <a:r>
              <a:rPr lang="en-US" sz="2400" b="1" dirty="0" smtClean="0">
                <a:solidFill>
                  <a:srgbClr val="3F255B"/>
                </a:solidFill>
              </a:rPr>
              <a:t>depth-first-traversal</a:t>
            </a:r>
            <a:r>
              <a:rPr lang="en-US" sz="2400" dirty="0" smtClean="0"/>
              <a:t> of the activation tree 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smtClean="0"/>
              <a:t> </a:t>
            </a:r>
            <a:r>
              <a:rPr lang="en-US" sz="2400" dirty="0" smtClean="0">
                <a:solidFill>
                  <a:srgbClr val="0070C0"/>
                </a:solidFill>
              </a:rPr>
              <a:t>starts </a:t>
            </a:r>
            <a:r>
              <a:rPr lang="en-US" sz="2400" dirty="0" smtClean="0">
                <a:solidFill>
                  <a:srgbClr val="0070C0"/>
                </a:solidFill>
              </a:rPr>
              <a:t>at the root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0070C0"/>
                </a:solidFill>
              </a:rPr>
              <a:t> visit a node before its </a:t>
            </a:r>
            <a:r>
              <a:rPr lang="en-US" sz="2400" dirty="0" smtClean="0">
                <a:solidFill>
                  <a:srgbClr val="0070C0"/>
                </a:solidFill>
              </a:rPr>
              <a:t>children</a:t>
            </a:r>
            <a:endParaRPr lang="en-US" sz="2400" dirty="0" smtClean="0">
              <a:solidFill>
                <a:srgbClr val="0070C0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0070C0"/>
                </a:solidFill>
              </a:rPr>
              <a:t> recursively </a:t>
            </a:r>
            <a:r>
              <a:rPr lang="en-US" sz="2400" dirty="0" smtClean="0">
                <a:solidFill>
                  <a:srgbClr val="0070C0"/>
                </a:solidFill>
              </a:rPr>
              <a:t>visits children at each node in a </a:t>
            </a:r>
            <a:r>
              <a:rPr lang="en-US" sz="2400" b="1" dirty="0" smtClean="0">
                <a:solidFill>
                  <a:srgbClr val="0070C0"/>
                </a:solidFill>
              </a:rPr>
              <a:t>left-to-right</a:t>
            </a:r>
            <a:r>
              <a:rPr lang="en-US" sz="2400" dirty="0" smtClean="0">
                <a:solidFill>
                  <a:srgbClr val="0070C0"/>
                </a:solidFill>
              </a:rPr>
              <a:t> order.</a:t>
            </a:r>
          </a:p>
          <a:p>
            <a:endParaRPr lang="en-US" sz="1400" dirty="0" smtClean="0"/>
          </a:p>
          <a:p>
            <a:r>
              <a:rPr lang="en-US" sz="2400" dirty="0" smtClean="0"/>
              <a:t>We can use a stack, called </a:t>
            </a:r>
            <a:r>
              <a:rPr lang="en-US" sz="2400" b="1" dirty="0" smtClean="0">
                <a:solidFill>
                  <a:schemeClr val="accent2"/>
                </a:solidFill>
              </a:rPr>
              <a:t>control stack</a:t>
            </a:r>
            <a:r>
              <a:rPr lang="en-US" sz="2400" dirty="0" smtClean="0"/>
              <a:t> to keep track of live procedure activations</a:t>
            </a:r>
            <a:r>
              <a:rPr lang="en-US" sz="2400" dirty="0" smtClean="0"/>
              <a:t>.</a:t>
            </a:r>
            <a:endParaRPr lang="en-US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Control Stacks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2EF53-9308-42BE-8A46-3A29E53A11FE}" type="datetime2">
              <a:rPr lang="en-US" smtClean="0"/>
              <a:pPr/>
              <a:t>Monday, December 19, 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Azhar, KUET.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2D317-D2FA-4BE5-A2D6-C9AE686AFDB2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3769229"/>
          </a:xfrm>
        </p:spPr>
        <p:txBody>
          <a:bodyPr>
            <a:normAutofit/>
          </a:bodyPr>
          <a:lstStyle/>
          <a:p>
            <a:pPr>
              <a:lnSpc>
                <a:spcPct val="125000"/>
              </a:lnSpc>
              <a:spcBef>
                <a:spcPts val="0"/>
              </a:spcBef>
            </a:pPr>
            <a:r>
              <a:rPr lang="en-US" sz="2400" b="1" dirty="0" smtClean="0">
                <a:solidFill>
                  <a:schemeClr val="accent2"/>
                </a:solidFill>
              </a:rPr>
              <a:t>Push</a:t>
            </a:r>
            <a:r>
              <a:rPr lang="en-US" sz="2400" dirty="0" smtClean="0"/>
              <a:t> </a:t>
            </a:r>
            <a:r>
              <a:rPr lang="en-US" sz="2400" dirty="0" smtClean="0"/>
              <a:t>the node for an activation onto the control stack as the </a:t>
            </a:r>
            <a:r>
              <a:rPr lang="en-US" sz="2400" dirty="0" smtClean="0">
                <a:solidFill>
                  <a:srgbClr val="0070C0"/>
                </a:solidFill>
              </a:rPr>
              <a:t>activation begins</a:t>
            </a:r>
            <a:r>
              <a:rPr lang="en-US" sz="2400" dirty="0" smtClean="0"/>
              <a:t> and </a:t>
            </a:r>
            <a:r>
              <a:rPr lang="en-US" sz="2400" b="1" dirty="0" smtClean="0">
                <a:solidFill>
                  <a:schemeClr val="accent2"/>
                </a:solidFill>
              </a:rPr>
              <a:t>pop</a:t>
            </a:r>
            <a:r>
              <a:rPr lang="en-US" sz="2400" dirty="0" smtClean="0"/>
              <a:t> the node when the </a:t>
            </a:r>
            <a:r>
              <a:rPr lang="en-US" sz="2400" dirty="0" smtClean="0">
                <a:solidFill>
                  <a:srgbClr val="0070C0"/>
                </a:solidFill>
              </a:rPr>
              <a:t>activation ends</a:t>
            </a:r>
            <a:r>
              <a:rPr lang="en-US" sz="2400" dirty="0" smtClean="0"/>
              <a:t>.</a:t>
            </a:r>
          </a:p>
          <a:p>
            <a:pPr lvl="1">
              <a:lnSpc>
                <a:spcPct val="125000"/>
              </a:lnSpc>
              <a:spcBef>
                <a:spcPts val="0"/>
              </a:spcBef>
            </a:pPr>
            <a:r>
              <a:rPr lang="en-US" sz="1900" dirty="0" smtClean="0"/>
              <a:t>Contents </a:t>
            </a:r>
            <a:r>
              <a:rPr lang="en-US" sz="1900" dirty="0" smtClean="0"/>
              <a:t>of the stack are related to </a:t>
            </a:r>
            <a:r>
              <a:rPr lang="en-US" sz="1900" b="1" dirty="0" smtClean="0">
                <a:solidFill>
                  <a:srgbClr val="79017F"/>
                </a:solidFill>
              </a:rPr>
              <a:t>paths</a:t>
            </a:r>
            <a:r>
              <a:rPr lang="en-US" sz="1900" dirty="0" smtClean="0"/>
              <a:t> to the root of the activation tree.</a:t>
            </a:r>
          </a:p>
          <a:p>
            <a:pPr lvl="1">
              <a:lnSpc>
                <a:spcPct val="125000"/>
              </a:lnSpc>
              <a:spcBef>
                <a:spcPts val="0"/>
              </a:spcBef>
            </a:pPr>
            <a:r>
              <a:rPr lang="en-US" sz="1900" dirty="0" smtClean="0"/>
              <a:t>When node </a:t>
            </a:r>
            <a:r>
              <a:rPr lang="en-US" sz="1900" b="1" dirty="0" smtClean="0">
                <a:solidFill>
                  <a:srgbClr val="79017F"/>
                </a:solidFill>
              </a:rPr>
              <a:t>n</a:t>
            </a:r>
            <a:r>
              <a:rPr lang="en-US" sz="1900" dirty="0" smtClean="0"/>
              <a:t> is at the top of the control stack, the stack contains the nodes along the path from </a:t>
            </a:r>
            <a:r>
              <a:rPr lang="en-US" sz="1900" b="1" dirty="0" smtClean="0">
                <a:solidFill>
                  <a:srgbClr val="79017F"/>
                </a:solidFill>
              </a:rPr>
              <a:t>n</a:t>
            </a:r>
            <a:r>
              <a:rPr lang="en-US" sz="1900" dirty="0" smtClean="0"/>
              <a:t> to the root.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Storage Organization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458A1-1F95-4DA8-BD07-E47FF03F74EA}" type="datetime2">
              <a:rPr lang="en-US" smtClean="0"/>
              <a:pPr/>
              <a:t>Monday, December 19, 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Dr. </a:t>
            </a:r>
            <a:r>
              <a:rPr lang="en-US" dirty="0" err="1" smtClean="0"/>
              <a:t>Azhar</a:t>
            </a:r>
            <a:r>
              <a:rPr lang="en-US" dirty="0" smtClean="0"/>
              <a:t>, KUET.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2D317-D2FA-4BE5-A2D6-C9AE686AFDB2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457200" indent="-457200">
              <a:spcBef>
                <a:spcPct val="50000"/>
              </a:spcBef>
              <a:buFontTx/>
              <a:buAutoNum type="arabicPeriod"/>
            </a:pPr>
            <a:r>
              <a:rPr lang="en-US" sz="2400" dirty="0" smtClean="0"/>
              <a:t>The compiler obtains a block of storage from the operating system for the compiled program to run in.</a:t>
            </a:r>
          </a:p>
          <a:p>
            <a:pPr marL="457200" indent="-457200">
              <a:spcBef>
                <a:spcPct val="50000"/>
              </a:spcBef>
              <a:buFontTx/>
              <a:buAutoNum type="arabicPeriod"/>
            </a:pPr>
            <a:r>
              <a:rPr lang="en-US" sz="2400" dirty="0" smtClean="0"/>
              <a:t>Run time storage might be </a:t>
            </a:r>
            <a:r>
              <a:rPr lang="en-US" sz="2400" dirty="0" smtClean="0">
                <a:solidFill>
                  <a:srgbClr val="FF0000"/>
                </a:solidFill>
              </a:rPr>
              <a:t>subdivided to </a:t>
            </a:r>
            <a:r>
              <a:rPr lang="en-US" sz="2400" dirty="0" smtClean="0">
                <a:solidFill>
                  <a:srgbClr val="FF0000"/>
                </a:solidFill>
              </a:rPr>
              <a:t>hold</a:t>
            </a:r>
            <a:endParaRPr lang="en-US" sz="2400" dirty="0" smtClean="0"/>
          </a:p>
          <a:p>
            <a:pPr marL="914400" lvl="1" indent="-457200">
              <a:spcBef>
                <a:spcPct val="50000"/>
              </a:spcBef>
              <a:buFontTx/>
              <a:buChar char="•"/>
            </a:pPr>
            <a:r>
              <a:rPr lang="en-US" sz="2000" dirty="0" smtClean="0">
                <a:solidFill>
                  <a:srgbClr val="79017F"/>
                </a:solidFill>
              </a:rPr>
              <a:t>The generated target code</a:t>
            </a:r>
          </a:p>
          <a:p>
            <a:pPr marL="914400" lvl="1" indent="-457200">
              <a:spcBef>
                <a:spcPct val="50000"/>
              </a:spcBef>
              <a:buFontTx/>
              <a:buChar char="•"/>
            </a:pPr>
            <a:r>
              <a:rPr lang="en-US" sz="2000" dirty="0" smtClean="0">
                <a:solidFill>
                  <a:srgbClr val="79017F"/>
                </a:solidFill>
              </a:rPr>
              <a:t>Data objects, and</a:t>
            </a:r>
          </a:p>
          <a:p>
            <a:pPr marL="914400" lvl="1" indent="-457200">
              <a:spcBef>
                <a:spcPct val="50000"/>
              </a:spcBef>
              <a:buFontTx/>
              <a:buChar char="•"/>
            </a:pPr>
            <a:r>
              <a:rPr lang="en-US" sz="2000" dirty="0" smtClean="0">
                <a:solidFill>
                  <a:srgbClr val="79017F"/>
                </a:solidFill>
              </a:rPr>
              <a:t>A counterpart of the control stack to keep track of procedure activations.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Storage Organization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BF9799-D836-4239-9134-70BF270BD28A}" type="datetime2">
              <a:rPr lang="en-US" smtClean="0"/>
              <a:pPr/>
              <a:t>Monday, December 19, 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Azhar, KUET.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2D317-D2FA-4BE5-A2D6-C9AE686AFDB2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5398961" cy="4016502"/>
          </a:xfrm>
        </p:spPr>
        <p:txBody>
          <a:bodyPr>
            <a:normAutofit/>
          </a:bodyPr>
          <a:lstStyle/>
          <a:p>
            <a:r>
              <a:rPr lang="en-US" sz="2400" dirty="0" smtClean="0"/>
              <a:t>Value of registers and program counter stored on stack</a:t>
            </a:r>
          </a:p>
          <a:p>
            <a:r>
              <a:rPr lang="en-US" sz="2400" dirty="0" smtClean="0"/>
              <a:t>The size of stack and heap can change</a:t>
            </a:r>
          </a:p>
          <a:p>
            <a:r>
              <a:rPr lang="en-US" sz="2400" dirty="0" smtClean="0"/>
              <a:t>The language that does not have activation facility uses heap</a:t>
            </a:r>
            <a:endParaRPr lang="en-US" sz="2400" dirty="0"/>
          </a:p>
        </p:txBody>
      </p:sp>
      <p:pic>
        <p:nvPicPr>
          <p:cNvPr id="16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5843490" y="1430110"/>
            <a:ext cx="2368550" cy="4343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63788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Storage Organization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2EF53-9308-42BE-8A46-3A29E53A11FE}" type="datetime2">
              <a:rPr lang="en-US" smtClean="0"/>
              <a:pPr/>
              <a:t>Monday, December 19, 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Azhar, KUET.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2D317-D2FA-4BE5-A2D6-C9AE686AFDB2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>
          <a:xfrm>
            <a:off x="367070" y="1769638"/>
            <a:ext cx="6033734" cy="3707425"/>
          </a:xfrm>
        </p:spPr>
        <p:txBody>
          <a:bodyPr>
            <a:normAutofit/>
          </a:bodyPr>
          <a:lstStyle/>
          <a:p>
            <a:pPr marL="0" indent="0">
              <a:spcBef>
                <a:spcPct val="50000"/>
              </a:spcBef>
              <a:buNone/>
            </a:pPr>
            <a:r>
              <a:rPr lang="en-US" sz="2800" dirty="0" smtClean="0"/>
              <a:t>In most compiled </a:t>
            </a:r>
            <a:r>
              <a:rPr lang="en-US" sz="2800" dirty="0" smtClean="0"/>
              <a:t>languages</a:t>
            </a:r>
            <a:endParaRPr lang="en-US" sz="2800" dirty="0" smtClean="0"/>
          </a:p>
          <a:p>
            <a:pPr marL="731520" lvl="1" indent="-457200">
              <a:spcBef>
                <a:spcPts val="600"/>
              </a:spcBef>
              <a:buFontTx/>
              <a:buAutoNum type="arabicPeriod"/>
            </a:pPr>
            <a:r>
              <a:rPr lang="en-US" sz="2000" dirty="0" smtClean="0"/>
              <a:t> It is </a:t>
            </a:r>
            <a:r>
              <a:rPr lang="en-US" sz="2000" dirty="0" smtClean="0">
                <a:solidFill>
                  <a:srgbClr val="FF0000"/>
                </a:solidFill>
              </a:rPr>
              <a:t>not possible </a:t>
            </a:r>
            <a:r>
              <a:rPr lang="en-US" sz="2000" dirty="0" smtClean="0"/>
              <a:t>to make changes to the code area during execution.</a:t>
            </a:r>
          </a:p>
          <a:p>
            <a:pPr marL="731520" lvl="1" indent="-457200">
              <a:spcBef>
                <a:spcPts val="600"/>
              </a:spcBef>
              <a:buFontTx/>
              <a:buAutoNum type="arabicPeriod"/>
            </a:pPr>
            <a:r>
              <a:rPr lang="en-US" sz="2000" dirty="0"/>
              <a:t>T</a:t>
            </a:r>
            <a:r>
              <a:rPr lang="en-US" sz="2000" dirty="0" smtClean="0"/>
              <a:t>he code area </a:t>
            </a:r>
            <a:r>
              <a:rPr lang="en-US" sz="2000" dirty="0" smtClean="0">
                <a:solidFill>
                  <a:srgbClr val="FF0000"/>
                </a:solidFill>
              </a:rPr>
              <a:t>is fixed </a:t>
            </a:r>
            <a:r>
              <a:rPr lang="en-US" sz="2000" dirty="0" smtClean="0"/>
              <a:t>prior to the execution,</a:t>
            </a:r>
          </a:p>
          <a:p>
            <a:pPr marL="731520" lvl="1" indent="-457200">
              <a:spcBef>
                <a:spcPts val="600"/>
              </a:spcBef>
              <a:buFontTx/>
              <a:buAutoNum type="arabicPeriod"/>
            </a:pPr>
            <a:r>
              <a:rPr lang="en-US" sz="2000" dirty="0" smtClean="0"/>
              <a:t>All code addresses are computable at compile time.</a:t>
            </a:r>
          </a:p>
          <a:p>
            <a:pPr marL="731520" lvl="1" indent="-457200">
              <a:spcBef>
                <a:spcPts val="600"/>
              </a:spcBef>
              <a:buFontTx/>
              <a:buAutoNum type="arabicPeriod"/>
            </a:pPr>
            <a:r>
              <a:rPr lang="en-US" sz="2000" dirty="0" smtClean="0"/>
              <a:t>The size of </a:t>
            </a:r>
            <a:r>
              <a:rPr lang="en-US" sz="2000" dirty="0" smtClean="0">
                <a:solidFill>
                  <a:srgbClr val="FF0000"/>
                </a:solidFill>
              </a:rPr>
              <a:t>some data objects </a:t>
            </a:r>
            <a:r>
              <a:rPr lang="en-US" sz="2000" dirty="0" smtClean="0"/>
              <a:t>may also be known at compile time,</a:t>
            </a:r>
          </a:p>
          <a:p>
            <a:pPr marL="731520" lvl="1" indent="-457200">
              <a:spcBef>
                <a:spcPts val="600"/>
              </a:spcBef>
              <a:buFontTx/>
              <a:buAutoNum type="arabicPeriod"/>
            </a:pPr>
            <a:r>
              <a:rPr lang="en-US" sz="2000" dirty="0" smtClean="0"/>
              <a:t>These can also be placed in a statically determined area</a:t>
            </a:r>
            <a:r>
              <a:rPr lang="en-US" sz="2000" dirty="0" smtClean="0"/>
              <a:t>.</a:t>
            </a:r>
            <a:endParaRPr lang="en-US" sz="2000" dirty="0" smtClean="0"/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6580606" y="1383460"/>
            <a:ext cx="2368550" cy="4343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Activation records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D9855-EB77-405D-99BF-6DCEBCF7F5FC}" type="datetime2">
              <a:rPr lang="en-US" smtClean="0"/>
              <a:pPr/>
              <a:t>Monday, December 19, 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Azhar, KUET.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2D317-D2FA-4BE5-A2D6-C9AE686AFDB2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2400" dirty="0" smtClean="0"/>
              <a:t>Procedure calls and returns are </a:t>
            </a:r>
            <a:r>
              <a:rPr lang="en-US" sz="2400" dirty="0" smtClean="0"/>
              <a:t>managed </a:t>
            </a:r>
            <a:r>
              <a:rPr lang="en-US" sz="2400" dirty="0" smtClean="0"/>
              <a:t>by a run-time stack called the control stack.</a:t>
            </a:r>
          </a:p>
          <a:p>
            <a:pPr lvl="1"/>
            <a:r>
              <a:rPr lang="en-US" sz="1900" dirty="0" smtClean="0"/>
              <a:t>Each live activation has an </a:t>
            </a:r>
            <a:r>
              <a:rPr lang="en-US" sz="1900" dirty="0" smtClean="0">
                <a:solidFill>
                  <a:srgbClr val="FF0000"/>
                </a:solidFill>
              </a:rPr>
              <a:t>activation record</a:t>
            </a:r>
          </a:p>
          <a:p>
            <a:pPr lvl="1"/>
            <a:r>
              <a:rPr lang="en-US" sz="1900" dirty="0" smtClean="0"/>
              <a:t>The </a:t>
            </a:r>
            <a:r>
              <a:rPr lang="en-US" sz="1900" dirty="0" smtClean="0">
                <a:solidFill>
                  <a:srgbClr val="0070C0"/>
                </a:solidFill>
              </a:rPr>
              <a:t>root </a:t>
            </a:r>
            <a:r>
              <a:rPr lang="en-US" sz="1900" dirty="0" smtClean="0"/>
              <a:t>of activation tree is at the </a:t>
            </a:r>
            <a:r>
              <a:rPr lang="en-US" sz="1900" dirty="0" smtClean="0">
                <a:solidFill>
                  <a:srgbClr val="0070C0"/>
                </a:solidFill>
              </a:rPr>
              <a:t>bottom</a:t>
            </a:r>
            <a:r>
              <a:rPr lang="en-US" sz="1900" dirty="0" smtClean="0"/>
              <a:t> of the stack</a:t>
            </a:r>
          </a:p>
          <a:p>
            <a:pPr lvl="1"/>
            <a:r>
              <a:rPr lang="en-US" sz="1900" dirty="0" smtClean="0"/>
              <a:t>The current </a:t>
            </a:r>
            <a:r>
              <a:rPr lang="en-US" sz="1900" dirty="0" smtClean="0">
                <a:solidFill>
                  <a:srgbClr val="0070C0"/>
                </a:solidFill>
              </a:rPr>
              <a:t>execution pat</a:t>
            </a:r>
            <a:r>
              <a:rPr lang="en-US" sz="1900" dirty="0" smtClean="0"/>
              <a:t>h specifies the content of the stack with the last activation has record in the top of the stack.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General Activation Record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68527-8025-473E-BD47-0E68D61AFC35}" type="datetime2">
              <a:rPr lang="en-US" smtClean="0"/>
              <a:pPr/>
              <a:t>Monday, December 19, 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Azhar, KUET.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2D317-D2FA-4BE5-A2D6-C9AE686AFDB2}" type="slidenum">
              <a:rPr lang="en-US" smtClean="0"/>
              <a:pPr/>
              <a:t>15</a:t>
            </a:fld>
            <a:endParaRPr lang="en-US"/>
          </a:p>
        </p:txBody>
      </p:sp>
      <p:graphicFrame>
        <p:nvGraphicFramePr>
          <p:cNvPr id="7" name="Group 33"/>
          <p:cNvGraphicFramePr>
            <a:graphicFrameLocks noGrp="1"/>
          </p:cNvGraphicFramePr>
          <p:nvPr/>
        </p:nvGraphicFramePr>
        <p:xfrm>
          <a:off x="709608" y="1585920"/>
          <a:ext cx="2895600" cy="4572000"/>
        </p:xfrm>
        <a:graphic>
          <a:graphicData uri="http://schemas.openxmlformats.org/drawingml/2006/table">
            <a:tbl>
              <a:tblPr/>
              <a:tblGrid>
                <a:gridCol w="2895600"/>
              </a:tblGrid>
              <a:tr h="6540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Returned value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50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Actual parameter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540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Optional control link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540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Optional access link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540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Saved machine status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50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Local data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540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temporaries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8" name="Group 6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9860261"/>
              </p:ext>
            </p:extLst>
          </p:nvPr>
        </p:nvGraphicFramePr>
        <p:xfrm>
          <a:off x="4519608" y="1515580"/>
          <a:ext cx="4191000" cy="4882198"/>
        </p:xfrm>
        <a:graphic>
          <a:graphicData uri="http://schemas.openxmlformats.org/drawingml/2006/table">
            <a:tbl>
              <a:tblPr/>
              <a:tblGrid>
                <a:gridCol w="4191000"/>
              </a:tblGrid>
              <a:tr h="7048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Returns 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a value to the calling procedure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048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The parameters to the called procedure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048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Points to the activation record of the caller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97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To refer to nonlocal data held in the other activation records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97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Information about the state of the machine just before the proc is called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8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Local data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97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temporaries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9" name="Group 69"/>
          <p:cNvGrpSpPr>
            <a:grpSpLocks/>
          </p:cNvGrpSpPr>
          <p:nvPr/>
        </p:nvGrpSpPr>
        <p:grpSpPr bwMode="auto">
          <a:xfrm>
            <a:off x="3605208" y="1836796"/>
            <a:ext cx="914400" cy="4289428"/>
            <a:chOff x="2352" y="960"/>
            <a:chExt cx="576" cy="2702"/>
          </a:xfrm>
        </p:grpSpPr>
        <p:sp>
          <p:nvSpPr>
            <p:cNvPr id="10" name="AutoShape 62"/>
            <p:cNvSpPr>
              <a:spLocks noChangeArrowheads="1"/>
            </p:cNvSpPr>
            <p:nvPr/>
          </p:nvSpPr>
          <p:spPr bwMode="auto">
            <a:xfrm>
              <a:off x="2352" y="960"/>
              <a:ext cx="576" cy="144"/>
            </a:xfrm>
            <a:prstGeom prst="rightArrow">
              <a:avLst>
                <a:gd name="adj1" fmla="val 50000"/>
                <a:gd name="adj2" fmla="val 100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" name="AutoShape 63"/>
            <p:cNvSpPr>
              <a:spLocks noChangeArrowheads="1"/>
            </p:cNvSpPr>
            <p:nvPr/>
          </p:nvSpPr>
          <p:spPr bwMode="auto">
            <a:xfrm>
              <a:off x="2352" y="1387"/>
              <a:ext cx="576" cy="144"/>
            </a:xfrm>
            <a:prstGeom prst="rightArrow">
              <a:avLst>
                <a:gd name="adj1" fmla="val 50000"/>
                <a:gd name="adj2" fmla="val 100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" name="AutoShape 64"/>
            <p:cNvSpPr>
              <a:spLocks noChangeArrowheads="1"/>
            </p:cNvSpPr>
            <p:nvPr/>
          </p:nvSpPr>
          <p:spPr bwMode="auto">
            <a:xfrm>
              <a:off x="2352" y="1824"/>
              <a:ext cx="576" cy="144"/>
            </a:xfrm>
            <a:prstGeom prst="rightArrow">
              <a:avLst>
                <a:gd name="adj1" fmla="val 50000"/>
                <a:gd name="adj2" fmla="val 100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" name="AutoShape 65"/>
            <p:cNvSpPr>
              <a:spLocks noChangeArrowheads="1"/>
            </p:cNvSpPr>
            <p:nvPr/>
          </p:nvSpPr>
          <p:spPr bwMode="auto">
            <a:xfrm>
              <a:off x="2352" y="2221"/>
              <a:ext cx="576" cy="144"/>
            </a:xfrm>
            <a:prstGeom prst="rightArrow">
              <a:avLst>
                <a:gd name="adj1" fmla="val 50000"/>
                <a:gd name="adj2" fmla="val 100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" name="AutoShape 66"/>
            <p:cNvSpPr>
              <a:spLocks noChangeArrowheads="1"/>
            </p:cNvSpPr>
            <p:nvPr/>
          </p:nvSpPr>
          <p:spPr bwMode="auto">
            <a:xfrm>
              <a:off x="2352" y="2640"/>
              <a:ext cx="576" cy="144"/>
            </a:xfrm>
            <a:prstGeom prst="rightArrow">
              <a:avLst>
                <a:gd name="adj1" fmla="val 50000"/>
                <a:gd name="adj2" fmla="val 100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" name="AutoShape 67"/>
            <p:cNvSpPr>
              <a:spLocks noChangeArrowheads="1"/>
            </p:cNvSpPr>
            <p:nvPr/>
          </p:nvSpPr>
          <p:spPr bwMode="auto">
            <a:xfrm>
              <a:off x="2352" y="3098"/>
              <a:ext cx="576" cy="144"/>
            </a:xfrm>
            <a:prstGeom prst="rightArrow">
              <a:avLst>
                <a:gd name="adj1" fmla="val 50000"/>
                <a:gd name="adj2" fmla="val 100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" name="AutoShape 68"/>
            <p:cNvSpPr>
              <a:spLocks noChangeArrowheads="1"/>
            </p:cNvSpPr>
            <p:nvPr/>
          </p:nvSpPr>
          <p:spPr bwMode="auto">
            <a:xfrm>
              <a:off x="2352" y="3518"/>
              <a:ext cx="576" cy="144"/>
            </a:xfrm>
            <a:prstGeom prst="rightArrow">
              <a:avLst>
                <a:gd name="adj1" fmla="val 50000"/>
                <a:gd name="adj2" fmla="val 100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838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146517" y="3522784"/>
            <a:ext cx="6400800" cy="1752600"/>
          </a:xfrm>
        </p:spPr>
        <p:txBody>
          <a:bodyPr>
            <a:normAutofit/>
          </a:bodyPr>
          <a:lstStyle/>
          <a:p>
            <a:r>
              <a:rPr lang="en-US" altLang="ko-KR" sz="2000" smtClean="0">
                <a:ea typeface="굴림" pitchFamily="50" charset="-127"/>
              </a:rPr>
              <a:t>Storage allocation strategies</a:t>
            </a:r>
          </a:p>
          <a:p>
            <a:endParaRPr lang="en-US" sz="2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Storage Organization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2EF53-9308-42BE-8A46-3A29E53A11FE}" type="datetime2">
              <a:rPr lang="en-US" smtClean="0"/>
              <a:pPr/>
              <a:t>Monday, December 19, 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Azhar, KUET.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2D317-D2FA-4BE5-A2D6-C9AE686AFDB2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A compiler must allocate resources for target machine to represent the data objects manipulated by the source program.</a:t>
            </a:r>
          </a:p>
          <a:p>
            <a:endParaRPr lang="en-US" dirty="0" smtClean="0"/>
          </a:p>
          <a:p>
            <a:r>
              <a:rPr lang="en-US" dirty="0" smtClean="0"/>
              <a:t>Three strategies to locate and manage the storage of data</a:t>
            </a:r>
          </a:p>
          <a:p>
            <a:endParaRPr lang="en-US" sz="1050" dirty="0" smtClean="0"/>
          </a:p>
          <a:p>
            <a:pPr lvl="1">
              <a:buFont typeface="Wingdings" pitchFamily="2" charset="2"/>
              <a:buChar char="v"/>
            </a:pPr>
            <a:r>
              <a:rPr lang="en-US" dirty="0" smtClean="0"/>
              <a:t> </a:t>
            </a:r>
            <a:r>
              <a:rPr lang="en-US" b="1" dirty="0" smtClean="0"/>
              <a:t>Static allocation</a:t>
            </a:r>
            <a:r>
              <a:rPr lang="en-US" dirty="0" smtClean="0"/>
              <a:t>: </a:t>
            </a:r>
            <a:r>
              <a:rPr lang="en-US" dirty="0" smtClean="0"/>
              <a:t>determines </a:t>
            </a:r>
            <a:r>
              <a:rPr lang="en-US" dirty="0" smtClean="0"/>
              <a:t>the size and relative position of each object at compile time  that may have at run time. Example: FORTRAN.</a:t>
            </a:r>
          </a:p>
          <a:p>
            <a:pPr>
              <a:buFont typeface="Wingdings" pitchFamily="2" charset="2"/>
              <a:buChar char="v"/>
            </a:pPr>
            <a:endParaRPr lang="en-US" sz="1050" dirty="0" smtClean="0"/>
          </a:p>
          <a:p>
            <a:pPr lvl="1">
              <a:buFont typeface="Wingdings" pitchFamily="2" charset="2"/>
              <a:buChar char="v"/>
            </a:pPr>
            <a:r>
              <a:rPr lang="en-US" dirty="0" smtClean="0"/>
              <a:t>A recursive procedure may have more than one activation at a given instant at run time.  </a:t>
            </a:r>
            <a:r>
              <a:rPr lang="en-US" b="1" dirty="0" smtClean="0"/>
              <a:t>Dynamic allocation </a:t>
            </a:r>
            <a:r>
              <a:rPr lang="en-US" dirty="0" smtClean="0"/>
              <a:t>scheme involving stack is usually used. Example: ALGOL</a:t>
            </a:r>
          </a:p>
          <a:p>
            <a:pPr>
              <a:buFont typeface="Wingdings" pitchFamily="2" charset="2"/>
              <a:buChar char="v"/>
            </a:pPr>
            <a:endParaRPr lang="en-US" sz="1050" dirty="0" smtClean="0"/>
          </a:p>
          <a:p>
            <a:pPr lvl="1">
              <a:buFont typeface="Wingdings" pitchFamily="2" charset="2"/>
              <a:buChar char="v"/>
            </a:pPr>
            <a:r>
              <a:rPr lang="en-US" dirty="0" smtClean="0"/>
              <a:t> One more scheme that </a:t>
            </a:r>
            <a:r>
              <a:rPr lang="en-US" b="1" dirty="0" smtClean="0"/>
              <a:t>allocates and frees </a:t>
            </a:r>
            <a:r>
              <a:rPr lang="en-US" dirty="0" smtClean="0"/>
              <a:t>the memory in non nested fashion, The storage area where allocation and de allocation is used is called heap. Example: PL/I.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9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b="1">
                <a:ea typeface="굴림" pitchFamily="50" charset="-127"/>
              </a:rPr>
              <a:t>Static allocation</a:t>
            </a:r>
          </a:p>
        </p:txBody>
      </p:sp>
      <p:sp>
        <p:nvSpPr>
          <p:cNvPr id="1169411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ko-KR" sz="2400" dirty="0">
                <a:ea typeface="굴림" pitchFamily="50" charset="-127"/>
              </a:rPr>
              <a:t>Statically allocated names are </a:t>
            </a:r>
            <a:r>
              <a:rPr lang="en-US" altLang="ko-KR" sz="2400" dirty="0">
                <a:solidFill>
                  <a:srgbClr val="FF0000"/>
                </a:solidFill>
                <a:ea typeface="굴림" pitchFamily="50" charset="-127"/>
              </a:rPr>
              <a:t>bound </a:t>
            </a:r>
            <a:r>
              <a:rPr lang="en-US" altLang="ko-KR" sz="2400" dirty="0">
                <a:ea typeface="굴림" pitchFamily="50" charset="-127"/>
              </a:rPr>
              <a:t>to </a:t>
            </a:r>
            <a:r>
              <a:rPr lang="en-US" altLang="ko-KR" sz="2400" dirty="0" smtClean="0">
                <a:ea typeface="굴림" pitchFamily="50" charset="-127"/>
              </a:rPr>
              <a:t>re locatable </a:t>
            </a:r>
            <a:r>
              <a:rPr lang="en-US" altLang="ko-KR" sz="2400" dirty="0">
                <a:ea typeface="굴림" pitchFamily="50" charset="-127"/>
              </a:rPr>
              <a:t>storage at </a:t>
            </a:r>
            <a:r>
              <a:rPr lang="en-US" altLang="ko-KR" sz="2400" dirty="0">
                <a:solidFill>
                  <a:srgbClr val="FF0000"/>
                </a:solidFill>
                <a:ea typeface="굴림" pitchFamily="50" charset="-127"/>
              </a:rPr>
              <a:t>compile time</a:t>
            </a:r>
            <a:r>
              <a:rPr lang="en-US" altLang="ko-KR" sz="2400" dirty="0">
                <a:ea typeface="굴림" pitchFamily="50" charset="-127"/>
              </a:rPr>
              <a:t>.</a:t>
            </a:r>
          </a:p>
          <a:p>
            <a:r>
              <a:rPr lang="en-US" altLang="ko-KR" sz="2400" dirty="0">
                <a:ea typeface="굴림" pitchFamily="50" charset="-127"/>
              </a:rPr>
              <a:t>Storage bindings </a:t>
            </a:r>
            <a:r>
              <a:rPr lang="en-US" altLang="ko-KR" sz="2400" dirty="0">
                <a:solidFill>
                  <a:srgbClr val="FF0000"/>
                </a:solidFill>
                <a:ea typeface="굴림" pitchFamily="50" charset="-127"/>
              </a:rPr>
              <a:t>of statically allocated </a:t>
            </a:r>
            <a:r>
              <a:rPr lang="en-US" altLang="ko-KR" sz="2400" dirty="0">
                <a:ea typeface="굴림" pitchFamily="50" charset="-127"/>
              </a:rPr>
              <a:t>names </a:t>
            </a:r>
            <a:r>
              <a:rPr lang="en-US" altLang="ko-KR" sz="2400" dirty="0">
                <a:solidFill>
                  <a:srgbClr val="FF0000"/>
                </a:solidFill>
                <a:ea typeface="굴림" pitchFamily="50" charset="-127"/>
              </a:rPr>
              <a:t>never</a:t>
            </a:r>
            <a:r>
              <a:rPr lang="en-US" altLang="ko-KR" sz="2400" dirty="0">
                <a:ea typeface="굴림" pitchFamily="50" charset="-127"/>
              </a:rPr>
              <a:t> change.</a:t>
            </a:r>
          </a:p>
          <a:p>
            <a:r>
              <a:rPr lang="en-US" altLang="ko-KR" sz="2400" dirty="0">
                <a:ea typeface="굴림" pitchFamily="50" charset="-127"/>
              </a:rPr>
              <a:t>The compiler uses the type of a name (retrieved from the </a:t>
            </a:r>
            <a:r>
              <a:rPr lang="en-US" altLang="ko-KR" sz="2400" dirty="0">
                <a:solidFill>
                  <a:srgbClr val="FF0000"/>
                </a:solidFill>
                <a:ea typeface="굴림" pitchFamily="50" charset="-127"/>
              </a:rPr>
              <a:t>symbol table</a:t>
            </a:r>
            <a:r>
              <a:rPr lang="en-US" altLang="ko-KR" sz="2400" dirty="0">
                <a:ea typeface="굴림" pitchFamily="50" charset="-127"/>
              </a:rPr>
              <a:t>) to determine storage size required.</a:t>
            </a:r>
          </a:p>
          <a:p>
            <a:r>
              <a:rPr lang="en-US" altLang="ko-KR" sz="2400" dirty="0">
                <a:ea typeface="굴림" pitchFamily="50" charset="-127"/>
              </a:rPr>
              <a:t>The required number of bytes (possibly aligned) is set aside for the name.</a:t>
            </a:r>
          </a:p>
          <a:p>
            <a:r>
              <a:rPr lang="en-US" altLang="ko-KR" sz="2400" dirty="0">
                <a:ea typeface="굴림" pitchFamily="50" charset="-127"/>
              </a:rPr>
              <a:t>The </a:t>
            </a:r>
            <a:r>
              <a:rPr lang="en-US" altLang="ko-KR" sz="2400" dirty="0" smtClean="0">
                <a:ea typeface="굴림" pitchFamily="50" charset="-127"/>
              </a:rPr>
              <a:t>re locatable </a:t>
            </a:r>
            <a:r>
              <a:rPr lang="en-US" altLang="ko-KR" sz="2400" dirty="0">
                <a:ea typeface="굴림" pitchFamily="50" charset="-127"/>
              </a:rPr>
              <a:t>address of the storage is </a:t>
            </a:r>
            <a:r>
              <a:rPr lang="en-US" altLang="ko-KR" sz="2400" dirty="0">
                <a:solidFill>
                  <a:srgbClr val="FF0000"/>
                </a:solidFill>
                <a:ea typeface="굴림" pitchFamily="50" charset="-127"/>
              </a:rPr>
              <a:t>fixed</a:t>
            </a:r>
            <a:r>
              <a:rPr lang="en-US" altLang="ko-KR" sz="2400" dirty="0">
                <a:ea typeface="굴림" pitchFamily="50" charset="-127"/>
              </a:rPr>
              <a:t> at </a:t>
            </a:r>
            <a:r>
              <a:rPr lang="en-US" altLang="ko-KR" sz="2400" dirty="0">
                <a:solidFill>
                  <a:srgbClr val="FF0000"/>
                </a:solidFill>
                <a:ea typeface="굴림" pitchFamily="50" charset="-127"/>
              </a:rPr>
              <a:t>compile </a:t>
            </a:r>
            <a:r>
              <a:rPr lang="en-US" altLang="ko-KR" sz="2400" dirty="0">
                <a:ea typeface="굴림" pitchFamily="50" charset="-127"/>
              </a:rPr>
              <a:t>time.</a:t>
            </a:r>
          </a:p>
          <a:p>
            <a:endParaRPr lang="en-US" altLang="ko-KR" dirty="0">
              <a:ea typeface="굴림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0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b="1">
                <a:ea typeface="굴림" pitchFamily="50" charset="-127"/>
              </a:rPr>
              <a:t>Static allocation</a:t>
            </a:r>
          </a:p>
        </p:txBody>
      </p:sp>
      <p:sp>
        <p:nvSpPr>
          <p:cNvPr id="1170435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ko-KR" dirty="0">
                <a:ea typeface="굴림" pitchFamily="50" charset="-127"/>
              </a:rPr>
              <a:t>Limitations:</a:t>
            </a:r>
          </a:p>
          <a:p>
            <a:pPr lvl="1"/>
            <a:r>
              <a:rPr lang="en-US" altLang="ko-KR" sz="2400" dirty="0">
                <a:solidFill>
                  <a:srgbClr val="0070C0"/>
                </a:solidFill>
                <a:ea typeface="굴림" pitchFamily="50" charset="-127"/>
              </a:rPr>
              <a:t>The size required must be known at compile time.</a:t>
            </a:r>
          </a:p>
          <a:p>
            <a:pPr lvl="1"/>
            <a:r>
              <a:rPr lang="en-US" altLang="ko-KR" sz="2400" dirty="0">
                <a:solidFill>
                  <a:srgbClr val="0070C0"/>
                </a:solidFill>
                <a:ea typeface="굴림" pitchFamily="50" charset="-127"/>
              </a:rPr>
              <a:t>Recursive procedures cannot be implemented statically.</a:t>
            </a:r>
          </a:p>
          <a:p>
            <a:pPr lvl="1"/>
            <a:r>
              <a:rPr lang="en-US" altLang="ko-KR" sz="2400" dirty="0">
                <a:solidFill>
                  <a:srgbClr val="0070C0"/>
                </a:solidFill>
                <a:ea typeface="굴림" pitchFamily="50" charset="-127"/>
              </a:rPr>
              <a:t>No data structure can be created dynamically as all data is static.</a:t>
            </a:r>
          </a:p>
          <a:p>
            <a:endParaRPr lang="en-US" altLang="ko-KR" sz="2400" dirty="0">
              <a:solidFill>
                <a:srgbClr val="0070C0"/>
              </a:solidFill>
              <a:ea typeface="굴림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1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b="1" dirty="0" smtClean="0">
                <a:ea typeface="굴림" pitchFamily="50" charset="-127"/>
              </a:rPr>
              <a:t>Dynamic </a:t>
            </a:r>
            <a:r>
              <a:rPr lang="en-US" altLang="ko-KR" b="1" dirty="0">
                <a:ea typeface="굴림" pitchFamily="50" charset="-127"/>
              </a:rPr>
              <a:t>allocation</a:t>
            </a:r>
          </a:p>
        </p:txBody>
      </p:sp>
      <p:sp>
        <p:nvSpPr>
          <p:cNvPr id="1171459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altLang="ko-KR" sz="2400" dirty="0">
                <a:ea typeface="굴림" pitchFamily="50" charset="-127"/>
              </a:rPr>
              <a:t>Storage is organized as </a:t>
            </a:r>
            <a:r>
              <a:rPr lang="en-US" altLang="ko-KR" sz="2400" dirty="0">
                <a:solidFill>
                  <a:srgbClr val="FF0000"/>
                </a:solidFill>
                <a:ea typeface="굴림" pitchFamily="50" charset="-127"/>
              </a:rPr>
              <a:t>a stack</a:t>
            </a:r>
            <a:r>
              <a:rPr lang="en-US" altLang="ko-KR" sz="2400" dirty="0">
                <a:ea typeface="굴림" pitchFamily="50" charset="-127"/>
              </a:rPr>
              <a:t>.</a:t>
            </a:r>
          </a:p>
          <a:p>
            <a:r>
              <a:rPr lang="en-US" altLang="ko-KR" sz="2400" dirty="0">
                <a:solidFill>
                  <a:srgbClr val="FF0000"/>
                </a:solidFill>
                <a:ea typeface="굴림" pitchFamily="50" charset="-127"/>
              </a:rPr>
              <a:t>Activation records </a:t>
            </a:r>
            <a:r>
              <a:rPr lang="en-US" altLang="ko-KR" sz="2400" dirty="0">
                <a:ea typeface="굴림" pitchFamily="50" charset="-127"/>
              </a:rPr>
              <a:t>are pushed and popped.</a:t>
            </a:r>
          </a:p>
          <a:p>
            <a:r>
              <a:rPr lang="en-US" altLang="ko-KR" sz="2400" dirty="0">
                <a:solidFill>
                  <a:srgbClr val="FF0000"/>
                </a:solidFill>
                <a:ea typeface="굴림" pitchFamily="50" charset="-127"/>
              </a:rPr>
              <a:t>Locals and parameters are contained in the activation </a:t>
            </a:r>
            <a:r>
              <a:rPr lang="en-US" altLang="ko-KR" sz="2400" dirty="0">
                <a:ea typeface="굴림" pitchFamily="50" charset="-127"/>
              </a:rPr>
              <a:t>records for the </a:t>
            </a:r>
            <a:r>
              <a:rPr lang="en-US" altLang="ko-KR" sz="2400" dirty="0" smtClean="0">
                <a:ea typeface="굴림" pitchFamily="50" charset="-127"/>
              </a:rPr>
              <a:t>call. This </a:t>
            </a:r>
            <a:r>
              <a:rPr lang="en-US" altLang="ko-KR" sz="2400" dirty="0">
                <a:ea typeface="굴림" pitchFamily="50" charset="-127"/>
              </a:rPr>
              <a:t>means locals are bound to fresh storage on every call.</a:t>
            </a:r>
          </a:p>
          <a:p>
            <a:r>
              <a:rPr lang="en-US" altLang="ko-KR" sz="2400" dirty="0" smtClean="0">
                <a:ea typeface="굴림" pitchFamily="50" charset="-127"/>
              </a:rPr>
              <a:t>Need </a:t>
            </a:r>
            <a:r>
              <a:rPr lang="en-US" altLang="ko-KR" sz="2400" dirty="0">
                <a:ea typeface="굴림" pitchFamily="50" charset="-127"/>
              </a:rPr>
              <a:t>a </a:t>
            </a:r>
            <a:r>
              <a:rPr lang="en-US" altLang="ko-KR" sz="2400" dirty="0">
                <a:solidFill>
                  <a:srgbClr val="FF0000"/>
                </a:solidFill>
                <a:ea typeface="굴림" pitchFamily="50" charset="-127"/>
              </a:rPr>
              <a:t>stack_top</a:t>
            </a:r>
            <a:r>
              <a:rPr lang="en-US" altLang="ko-KR" sz="2400" dirty="0">
                <a:ea typeface="굴림" pitchFamily="50" charset="-127"/>
              </a:rPr>
              <a:t> </a:t>
            </a:r>
            <a:r>
              <a:rPr lang="en-US" altLang="ko-KR" sz="2400" dirty="0" smtClean="0">
                <a:ea typeface="굴림" pitchFamily="50" charset="-127"/>
              </a:rPr>
              <a:t>pointer. To </a:t>
            </a:r>
            <a:r>
              <a:rPr lang="en-US" altLang="ko-KR" sz="2400" dirty="0">
                <a:ea typeface="굴림" pitchFamily="50" charset="-127"/>
              </a:rPr>
              <a:t>allocate a new activation record, </a:t>
            </a:r>
            <a:r>
              <a:rPr lang="en-US" altLang="ko-KR" sz="2400" dirty="0" smtClean="0">
                <a:ea typeface="굴림" pitchFamily="50" charset="-127"/>
              </a:rPr>
              <a:t>increase </a:t>
            </a:r>
            <a:r>
              <a:rPr lang="en-US" altLang="ko-KR" sz="2400" dirty="0">
                <a:ea typeface="굴림" pitchFamily="50" charset="-127"/>
              </a:rPr>
              <a:t>stack_top.</a:t>
            </a:r>
          </a:p>
          <a:p>
            <a:r>
              <a:rPr lang="en-US" altLang="ko-KR" sz="2400" dirty="0">
                <a:ea typeface="굴림" pitchFamily="50" charset="-127"/>
              </a:rPr>
              <a:t>To </a:t>
            </a:r>
            <a:r>
              <a:rPr lang="en-US" altLang="ko-KR" sz="2400" dirty="0" err="1">
                <a:ea typeface="굴림" pitchFamily="50" charset="-127"/>
              </a:rPr>
              <a:t>deallocate</a:t>
            </a:r>
            <a:r>
              <a:rPr lang="en-US" altLang="ko-KR" sz="2400" dirty="0">
                <a:ea typeface="굴림" pitchFamily="50" charset="-127"/>
              </a:rPr>
              <a:t> an existing activation record, </a:t>
            </a:r>
            <a:r>
              <a:rPr lang="en-US" altLang="ko-KR" sz="2400" dirty="0" smtClean="0">
                <a:ea typeface="굴림" pitchFamily="50" charset="-127"/>
              </a:rPr>
              <a:t>decrease </a:t>
            </a:r>
            <a:r>
              <a:rPr lang="en-US" altLang="ko-KR" sz="2400" dirty="0">
                <a:ea typeface="굴림" pitchFamily="50" charset="-127"/>
              </a:rPr>
              <a:t>stack_top.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74597" name="Group 6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7489235"/>
              </p:ext>
            </p:extLst>
          </p:nvPr>
        </p:nvGraphicFramePr>
        <p:xfrm>
          <a:off x="1603799" y="476252"/>
          <a:ext cx="5244870" cy="5755737"/>
        </p:xfrm>
        <a:graphic>
          <a:graphicData uri="http://schemas.openxmlformats.org/drawingml/2006/table">
            <a:tbl>
              <a:tblPr/>
              <a:tblGrid>
                <a:gridCol w="2452064"/>
                <a:gridCol w="2792806"/>
              </a:tblGrid>
              <a:tr h="87370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10000"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Position </a:t>
                      </a: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in Activation </a:t>
                      </a: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Tree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10000"/>
                        <a:buFontTx/>
                        <a:buNone/>
                        <a:tabLst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Activation 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Records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10000"/>
                        <a:buFontTx/>
                        <a:buNone/>
                        <a:tabLst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on 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the Stack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479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10000"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10000"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6794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10000"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10000"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7387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10000"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10000"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922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10000"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10000"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1174588" name="Picture 6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55875" y="1700213"/>
            <a:ext cx="273050" cy="252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74589" name="Picture 6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24075" y="2492375"/>
            <a:ext cx="1244600" cy="709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74590" name="Picture 6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908175" y="3500438"/>
            <a:ext cx="1568450" cy="80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74592" name="Picture 6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603799" y="4553233"/>
            <a:ext cx="1974850" cy="1534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74593" name="Picture 65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481818" y="1597835"/>
            <a:ext cx="1285875" cy="52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74594" name="Picture 66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429814" y="2321160"/>
            <a:ext cx="1285875" cy="982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74596" name="Picture 68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4420483" y="3392717"/>
            <a:ext cx="1285875" cy="982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74598" name="Picture 70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4356845" y="4612763"/>
            <a:ext cx="1285875" cy="1387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extBox 1"/>
          <p:cNvSpPr txBox="1"/>
          <p:nvPr/>
        </p:nvSpPr>
        <p:spPr>
          <a:xfrm>
            <a:off x="6120882" y="1690749"/>
            <a:ext cx="20060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Frame for S</a:t>
            </a:r>
            <a:endParaRPr lang="en-US" sz="1400" dirty="0"/>
          </a:p>
        </p:txBody>
      </p:sp>
      <p:sp>
        <p:nvSpPr>
          <p:cNvPr id="12" name="TextBox 11"/>
          <p:cNvSpPr txBox="1"/>
          <p:nvPr/>
        </p:nvSpPr>
        <p:spPr>
          <a:xfrm>
            <a:off x="6176876" y="2539404"/>
            <a:ext cx="20060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r is activated </a:t>
            </a:r>
            <a:endParaRPr lang="en-US" sz="1400" dirty="0"/>
          </a:p>
        </p:txBody>
      </p:sp>
      <p:sp>
        <p:nvSpPr>
          <p:cNvPr id="13" name="TextBox 12"/>
          <p:cNvSpPr txBox="1"/>
          <p:nvPr/>
        </p:nvSpPr>
        <p:spPr>
          <a:xfrm>
            <a:off x="6176876" y="3730159"/>
            <a:ext cx="22953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r  popped and q pushed  </a:t>
            </a:r>
            <a:endParaRPr lang="en-US" sz="1400" dirty="0"/>
          </a:p>
        </p:txBody>
      </p:sp>
      <p:sp>
        <p:nvSpPr>
          <p:cNvPr id="14" name="TextBox 13"/>
          <p:cNvSpPr txBox="1"/>
          <p:nvPr/>
        </p:nvSpPr>
        <p:spPr>
          <a:xfrm>
            <a:off x="6120882" y="4996504"/>
            <a:ext cx="22953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Control returned to q(1,3)  </a:t>
            </a:r>
            <a:endParaRPr 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Stack of activation records-Example</a:t>
            </a:r>
            <a:endParaRPr lang="en-GB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D9966-53B5-4B18-A89E-4622F300E2C9}" type="datetime2">
              <a:rPr lang="en-US" smtClean="0"/>
              <a:pPr/>
              <a:t>Monday, December 19, 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Azhar, KUET.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2D317-D2FA-4BE5-A2D6-C9AE686AFDB2}" type="slidenum">
              <a:rPr lang="en-US" smtClean="0"/>
              <a:pPr/>
              <a:t>22</a:t>
            </a:fld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 l="15339" t="24817" r="17451" b="6250"/>
          <a:stretch>
            <a:fillRect/>
          </a:stretch>
        </p:blipFill>
        <p:spPr bwMode="auto">
          <a:xfrm>
            <a:off x="417201" y="1557062"/>
            <a:ext cx="8318982" cy="46704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8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b="1">
                <a:ea typeface="굴림" pitchFamily="50" charset="-127"/>
              </a:rPr>
              <a:t>Variable-length data</a:t>
            </a:r>
          </a:p>
        </p:txBody>
      </p:sp>
      <p:sp>
        <p:nvSpPr>
          <p:cNvPr id="1178627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ko-KR" dirty="0">
                <a:ea typeface="굴림" pitchFamily="50" charset="-127"/>
              </a:rPr>
              <a:t>In some languages, array size can depend on a value passed to the procedure as a parameter.</a:t>
            </a:r>
          </a:p>
          <a:p>
            <a:r>
              <a:rPr lang="en-US" altLang="ko-KR" dirty="0" smtClean="0">
                <a:ea typeface="굴림" pitchFamily="50" charset="-127"/>
              </a:rPr>
              <a:t>Variable-sized </a:t>
            </a:r>
            <a:r>
              <a:rPr lang="en-US" altLang="ko-KR" dirty="0">
                <a:ea typeface="굴림" pitchFamily="50" charset="-127"/>
              </a:rPr>
              <a:t>data can still be allocated on the stack, but </a:t>
            </a:r>
            <a:r>
              <a:rPr lang="en-US" altLang="ko-KR" dirty="0" smtClean="0">
                <a:solidFill>
                  <a:srgbClr val="FF0000"/>
                </a:solidFill>
                <a:ea typeface="굴림" pitchFamily="50" charset="-127"/>
              </a:rPr>
              <a:t>below </a:t>
            </a:r>
            <a:r>
              <a:rPr lang="en-US" altLang="ko-KR" dirty="0" smtClean="0">
                <a:ea typeface="굴림" pitchFamily="50" charset="-127"/>
              </a:rPr>
              <a:t>the </a:t>
            </a:r>
            <a:r>
              <a:rPr lang="en-US" altLang="ko-KR" dirty="0" err="1">
                <a:ea typeface="굴림" pitchFamily="50" charset="-127"/>
              </a:rPr>
              <a:t>callee’s</a:t>
            </a:r>
            <a:r>
              <a:rPr lang="en-US" altLang="ko-KR" dirty="0">
                <a:ea typeface="굴림" pitchFamily="50" charset="-127"/>
              </a:rPr>
              <a:t> activation record.</a:t>
            </a:r>
          </a:p>
          <a:p>
            <a:r>
              <a:rPr lang="en-US" altLang="ko-KR" dirty="0" smtClean="0">
                <a:ea typeface="굴림" pitchFamily="50" charset="-127"/>
              </a:rPr>
              <a:t>Simply </a:t>
            </a:r>
            <a:r>
              <a:rPr lang="en-US" altLang="ko-KR" dirty="0">
                <a:ea typeface="굴림" pitchFamily="50" charset="-127"/>
              </a:rPr>
              <a:t>store </a:t>
            </a:r>
            <a:r>
              <a:rPr lang="en-US" altLang="ko-KR" dirty="0" smtClean="0">
                <a:solidFill>
                  <a:srgbClr val="FF0000"/>
                </a:solidFill>
                <a:ea typeface="굴림" pitchFamily="50" charset="-127"/>
              </a:rPr>
              <a:t>pointers</a:t>
            </a:r>
            <a:r>
              <a:rPr lang="en-US" altLang="ko-KR" dirty="0" smtClean="0">
                <a:ea typeface="굴림" pitchFamily="50" charset="-127"/>
              </a:rPr>
              <a:t> </a:t>
            </a:r>
            <a:r>
              <a:rPr lang="en-US" altLang="ko-KR" dirty="0">
                <a:ea typeface="굴림" pitchFamily="50" charset="-127"/>
              </a:rPr>
              <a:t>to the to-be-allocated data.</a:t>
            </a:r>
          </a:p>
          <a:p>
            <a:endParaRPr lang="en-US" altLang="ko-KR" dirty="0">
              <a:ea typeface="굴림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9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b="1">
                <a:ea typeface="굴림" pitchFamily="50" charset="-127"/>
              </a:rPr>
              <a:t>Example of variable- length data</a:t>
            </a:r>
          </a:p>
        </p:txBody>
      </p:sp>
      <p:sp>
        <p:nvSpPr>
          <p:cNvPr id="117965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708400" y="2737632"/>
            <a:ext cx="5183673" cy="873315"/>
          </a:xfrm>
        </p:spPr>
        <p:txBody>
          <a:bodyPr/>
          <a:lstStyle/>
          <a:p>
            <a:pPr>
              <a:buNone/>
            </a:pPr>
            <a:r>
              <a:rPr lang="en-US" altLang="ko-KR" sz="2400" dirty="0">
                <a:ea typeface="굴림" pitchFamily="50" charset="-127"/>
              </a:rPr>
              <a:t>All variable-length data is </a:t>
            </a:r>
            <a:r>
              <a:rPr lang="en-US" altLang="ko-KR" sz="2400" dirty="0" smtClean="0">
                <a:ea typeface="굴림" pitchFamily="50" charset="-127"/>
              </a:rPr>
              <a:t>pointed </a:t>
            </a:r>
            <a:r>
              <a:rPr lang="en-US" altLang="ko-KR" sz="2400" dirty="0">
                <a:ea typeface="굴림" pitchFamily="50" charset="-127"/>
              </a:rPr>
              <a:t>to from the local data area.</a:t>
            </a:r>
          </a:p>
          <a:p>
            <a:endParaRPr lang="en-US" altLang="ko-KR" dirty="0">
              <a:ea typeface="굴림" pitchFamily="50" charset="-127"/>
            </a:endParaRPr>
          </a:p>
        </p:txBody>
      </p:sp>
      <p:pic>
        <p:nvPicPr>
          <p:cNvPr id="117965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9113" y="1464906"/>
            <a:ext cx="3189287" cy="4893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Heap Allocation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0936E-79C4-46AE-83F1-613B8167DD26}" type="datetime2">
              <a:rPr lang="en-US" smtClean="0"/>
              <a:pPr/>
              <a:t>Monday, December 19, 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Azhar, KUET.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2D317-D2FA-4BE5-A2D6-C9AE686AFDB2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2">
              <a:buNone/>
            </a:pPr>
            <a:r>
              <a:rPr lang="en-US" sz="2400" dirty="0" smtClean="0"/>
              <a:t>Heap allocation -- allocates and </a:t>
            </a:r>
            <a:r>
              <a:rPr lang="en-US" sz="2400" dirty="0" err="1" smtClean="0"/>
              <a:t>deallocates</a:t>
            </a:r>
            <a:r>
              <a:rPr lang="en-US" sz="2400" dirty="0" smtClean="0"/>
              <a:t>  storage as needed at runtime from a data area known as heap.</a:t>
            </a:r>
          </a:p>
          <a:p>
            <a:pPr lvl="3"/>
            <a:r>
              <a:rPr lang="en-US" sz="2400" dirty="0" smtClean="0"/>
              <a:t>Most flexible: no longer requires the activation of procedures to be LIFO.</a:t>
            </a:r>
          </a:p>
          <a:p>
            <a:pPr lvl="3"/>
            <a:r>
              <a:rPr lang="en-US" sz="2400" dirty="0" smtClean="0"/>
              <a:t>Most inefficient: need true dynamic memory management.</a:t>
            </a:r>
          </a:p>
          <a:p>
            <a:pPr lvl="2">
              <a:buNone/>
            </a:pPr>
            <a:endParaRPr lang="en-US" sz="2400" dirty="0" smtClean="0"/>
          </a:p>
          <a:p>
            <a:pPr lvl="2"/>
            <a:endParaRPr lang="en-US" sz="2400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Heap Allocation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0936E-79C4-46AE-83F1-613B8167DD26}" type="datetime2">
              <a:rPr lang="en-US" smtClean="0"/>
              <a:pPr/>
              <a:t>Monday, December 19, 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Azhar, KUET.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2D317-D2FA-4BE5-A2D6-C9AE686AFDB2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1"/>
            <a:r>
              <a:rPr lang="en-US" dirty="0" smtClean="0"/>
              <a:t>General Rule</a:t>
            </a:r>
          </a:p>
          <a:p>
            <a:pPr lvl="2"/>
            <a:r>
              <a:rPr lang="en-US" dirty="0" smtClean="0"/>
              <a:t>maintain list of free blocks</a:t>
            </a:r>
          </a:p>
          <a:p>
            <a:pPr lvl="2"/>
            <a:r>
              <a:rPr lang="en-US" dirty="0" smtClean="0"/>
              <a:t>allocate block of appropriate size</a:t>
            </a:r>
          </a:p>
          <a:p>
            <a:pPr lvl="2"/>
            <a:r>
              <a:rPr lang="en-US" dirty="0" smtClean="0"/>
              <a:t>handle fragmentation</a:t>
            </a:r>
          </a:p>
          <a:p>
            <a:pPr lvl="2"/>
            <a:r>
              <a:rPr lang="en-US" dirty="0" smtClean="0"/>
              <a:t>handle garbage collection</a:t>
            </a:r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301751" y="4123689"/>
            <a:ext cx="824174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5760" lvl="2">
              <a:buNone/>
            </a:pPr>
            <a:r>
              <a:rPr lang="en-US" sz="2400" dirty="0"/>
              <a:t>Note: static allocation too restricted, heap allocation too inefficient. Most current compiler/language/processor uses the stack allocation scheme.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644B9-D11D-4C81-A5FF-DE9D3B40E353}" type="datetime2">
              <a:rPr lang="en-US" smtClean="0"/>
              <a:pPr/>
              <a:t>Monday, December 19, 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Azhar, KUET.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2D317-D2FA-4BE5-A2D6-C9AE686AFDB2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943100" y="3243263"/>
            <a:ext cx="53721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/>
              <a:t>Thank You</a:t>
            </a:r>
            <a:endParaRPr lang="en-US" sz="4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806</TotalTime>
  <Words>1361</Words>
  <Application>Microsoft Office PowerPoint</Application>
  <PresentationFormat>On-screen Show (4:3)</PresentationFormat>
  <Paragraphs>206</Paragraphs>
  <Slides>27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Civic</vt:lpstr>
      <vt:lpstr>Runtime Environments</vt:lpstr>
      <vt:lpstr>Issues for source languages</vt:lpstr>
      <vt:lpstr>Activation Trees</vt:lpstr>
      <vt:lpstr>Activation Trees</vt:lpstr>
      <vt:lpstr>Activation Trees</vt:lpstr>
      <vt:lpstr>Activation Trees</vt:lpstr>
      <vt:lpstr>Activation Trees</vt:lpstr>
      <vt:lpstr>Activation Trees</vt:lpstr>
      <vt:lpstr>Control Stacks</vt:lpstr>
      <vt:lpstr>Control Stacks</vt:lpstr>
      <vt:lpstr>Storage Organization</vt:lpstr>
      <vt:lpstr>Storage Organization</vt:lpstr>
      <vt:lpstr>Storage Organization</vt:lpstr>
      <vt:lpstr>Activation records</vt:lpstr>
      <vt:lpstr>A General Activation Record</vt:lpstr>
      <vt:lpstr>PowerPoint Presentation</vt:lpstr>
      <vt:lpstr>Storage Organization</vt:lpstr>
      <vt:lpstr>Static allocation</vt:lpstr>
      <vt:lpstr>Static allocation</vt:lpstr>
      <vt:lpstr>Dynamic allocation</vt:lpstr>
      <vt:lpstr>PowerPoint Presentation</vt:lpstr>
      <vt:lpstr>Stack of activation records-Example</vt:lpstr>
      <vt:lpstr>Variable-length data</vt:lpstr>
      <vt:lpstr>Example of variable- length data</vt:lpstr>
      <vt:lpstr>Heap Allocation</vt:lpstr>
      <vt:lpstr>Heap Allocation</vt:lpstr>
      <vt:lpstr>PowerPoint Presentation</vt:lpstr>
    </vt:vector>
  </TitlesOfParts>
  <Company>CSE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Runtime Environments</dc:title>
  <dc:creator>cse_head</dc:creator>
  <cp:lastModifiedBy>USER</cp:lastModifiedBy>
  <cp:revision>82</cp:revision>
  <dcterms:created xsi:type="dcterms:W3CDTF">2013-01-02T03:41:25Z</dcterms:created>
  <dcterms:modified xsi:type="dcterms:W3CDTF">2022-12-19T04:30:23Z</dcterms:modified>
</cp:coreProperties>
</file>